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1" r:id="rId2"/>
    <p:sldId id="2562" r:id="rId3"/>
    <p:sldId id="2563" r:id="rId4"/>
    <p:sldId id="2564" r:id="rId5"/>
    <p:sldId id="2565" r:id="rId6"/>
    <p:sldId id="2566" r:id="rId7"/>
    <p:sldId id="2567" r:id="rId8"/>
    <p:sldId id="2568" r:id="rId9"/>
    <p:sldId id="2569" r:id="rId10"/>
    <p:sldId id="2570" r:id="rId11"/>
    <p:sldId id="2571" r:id="rId12"/>
    <p:sldId id="2572" r:id="rId1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9" autoAdjust="0"/>
    <p:restoredTop sz="77734" autoAdjust="0"/>
  </p:normalViewPr>
  <p:slideViewPr>
    <p:cSldViewPr snapToGrid="0">
      <p:cViewPr varScale="1">
        <p:scale>
          <a:sx n="85" d="100"/>
          <a:sy n="85" d="100"/>
        </p:scale>
        <p:origin x="308" y="2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768F93-9DC0-4AE4-88E6-CB5F95738B5E}" type="datetimeFigureOut">
              <a:rPr lang="es-ES" smtClean="0"/>
              <a:t>01/09/2024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E92B5F-36F4-40A4-ADE6-786A05ED5592}" type="slidenum">
              <a:rPr lang="es-ES" smtClean="0"/>
              <a:t>‹Nº›</a:t>
            </a:fld>
            <a:endParaRPr lang="es-ES"/>
          </a:p>
        </p:txBody>
      </p:sp>
    </p:spTree>
    <p:extLst>
      <p:ext uri="{BB962C8B-B14F-4D97-AF65-F5344CB8AC3E}">
        <p14:creationId xmlns:p14="http://schemas.microsoft.com/office/powerpoint/2010/main" val="361010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In this presentation, we will learn the basics of Operating System. We will discuss the definition of Operating System and the different types of Operating System.</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1</a:t>
            </a:fld>
            <a:endParaRPr lang="es-ES"/>
          </a:p>
        </p:txBody>
      </p:sp>
    </p:spTree>
    <p:extLst>
      <p:ext uri="{BB962C8B-B14F-4D97-AF65-F5344CB8AC3E}">
        <p14:creationId xmlns:p14="http://schemas.microsoft.com/office/powerpoint/2010/main" val="2287988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The user can manage files by deleting them or copying them to another location. The user can organize files by creating folders and moving files into them. This helps to keep the files organized and easy to find. The user can also search for files using the search bar.</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10</a:t>
            </a:fld>
            <a:endParaRPr lang="es-ES"/>
          </a:p>
        </p:txBody>
      </p:sp>
    </p:spTree>
    <p:extLst>
      <p:ext uri="{BB962C8B-B14F-4D97-AF65-F5344CB8AC3E}">
        <p14:creationId xmlns:p14="http://schemas.microsoft.com/office/powerpoint/2010/main" val="2494855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In this practical activity, we will navigate the Operating System, open basic programs, and organize files into folders. This will give us hands-on experience in using the Operating System.</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11</a:t>
            </a:fld>
            <a:endParaRPr lang="es-ES"/>
          </a:p>
        </p:txBody>
      </p:sp>
    </p:spTree>
    <p:extLst>
      <p:ext uri="{BB962C8B-B14F-4D97-AF65-F5344CB8AC3E}">
        <p14:creationId xmlns:p14="http://schemas.microsoft.com/office/powerpoint/2010/main" val="573167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In conclusion, Operating System is an essential part of a computer. It manages the resources of the computer and acts as an interface between the user and the hardware. Understanding the basic functioning of the Operating System is important for every computer user.</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12</a:t>
            </a:fld>
            <a:endParaRPr lang="es-ES"/>
          </a:p>
        </p:txBody>
      </p:sp>
    </p:spTree>
    <p:extLst>
      <p:ext uri="{BB962C8B-B14F-4D97-AF65-F5344CB8AC3E}">
        <p14:creationId xmlns:p14="http://schemas.microsoft.com/office/powerpoint/2010/main" val="4097354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We will start with an Introduction to Operating System, followed by Basic Functions of Operating System and File Navigation and Management. We will end with a practical activity to give hands-on experience in navigating the Operating System and organizing files into folders.</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2</a:t>
            </a:fld>
            <a:endParaRPr lang="es-ES"/>
          </a:p>
        </p:txBody>
      </p:sp>
    </p:spTree>
    <p:extLst>
      <p:ext uri="{BB962C8B-B14F-4D97-AF65-F5344CB8AC3E}">
        <p14:creationId xmlns:p14="http://schemas.microsoft.com/office/powerpoint/2010/main" val="4018480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Operating System is a program that acts as an interface between the user and the hardware. It manages the resources of the computer, such as the processor, memory, and peripheral devices. There are different types of Operating System, such as Windows, Linux, and MacOS.</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3</a:t>
            </a:fld>
            <a:endParaRPr lang="es-ES"/>
          </a:p>
        </p:txBody>
      </p:sp>
    </p:spTree>
    <p:extLst>
      <p:ext uri="{BB962C8B-B14F-4D97-AF65-F5344CB8AC3E}">
        <p14:creationId xmlns:p14="http://schemas.microsoft.com/office/powerpoint/2010/main" val="1637581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Windows is the most widely used Operating System in the world. It is known for its user-friendly interface and ease of use. It is available in different versions, such as Windows 7, Windows 8, and Windows 10. Linux is an open-source Operating System that is popular among developers and programmers. MacOS is the Operating System used in Apple computers.</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4</a:t>
            </a:fld>
            <a:endParaRPr lang="es-ES"/>
          </a:p>
        </p:txBody>
      </p:sp>
    </p:spTree>
    <p:extLst>
      <p:ext uri="{BB962C8B-B14F-4D97-AF65-F5344CB8AC3E}">
        <p14:creationId xmlns:p14="http://schemas.microsoft.com/office/powerpoint/2010/main" val="983286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The basic functions of Operating System include managing the desktop, windows, icons, and menus. It also allows the user to open, close, and minimize windows. These functions can be performed using the mouse or keyboard shortcuts.</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5</a:t>
            </a:fld>
            <a:endParaRPr lang="es-ES"/>
          </a:p>
        </p:txBody>
      </p:sp>
    </p:spTree>
    <p:extLst>
      <p:ext uri="{BB962C8B-B14F-4D97-AF65-F5344CB8AC3E}">
        <p14:creationId xmlns:p14="http://schemas.microsoft.com/office/powerpoint/2010/main" val="2717692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The desktop is the first screen that the user sees after logging into the computer. It contains icons and shortcuts to different programs and files. Windows are the individual screens that open up when a program is opened. Icons are the small images that represent different programs or files. Menus are the lists of commands or options that appear when a user clicks on the icon or right-clicks on the desktop.</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6</a:t>
            </a:fld>
            <a:endParaRPr lang="es-ES"/>
          </a:p>
        </p:txBody>
      </p:sp>
    </p:spTree>
    <p:extLst>
      <p:ext uri="{BB962C8B-B14F-4D97-AF65-F5344CB8AC3E}">
        <p14:creationId xmlns:p14="http://schemas.microsoft.com/office/powerpoint/2010/main" val="1810863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Windows can be opened by double-clicking on the icon or by clicking on the taskbar. They can be closed by clicking on the X button or by using the Alt + F4 keyboard shortcut. They can be minimized by clicking on the minimize button or by using the Windows + Down Arrow keyboard shortcut.</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7</a:t>
            </a:fld>
            <a:endParaRPr lang="es-ES"/>
          </a:p>
        </p:txBody>
      </p:sp>
    </p:spTree>
    <p:extLst>
      <p:ext uri="{BB962C8B-B14F-4D97-AF65-F5344CB8AC3E}">
        <p14:creationId xmlns:p14="http://schemas.microsoft.com/office/powerpoint/2010/main" val="2319745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File Explorer is the file management system in Windows. It allows the user to navigate through the files and folders on the computer. The user can create, delete, and move files and folders. The user can also search for files using the search bar.</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8</a:t>
            </a:fld>
            <a:endParaRPr lang="es-ES"/>
          </a:p>
        </p:txBody>
      </p:sp>
    </p:spTree>
    <p:extLst>
      <p:ext uri="{BB962C8B-B14F-4D97-AF65-F5344CB8AC3E}">
        <p14:creationId xmlns:p14="http://schemas.microsoft.com/office/powerpoint/2010/main" val="3148392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File Explorer is the primary tool for navigating and managing files in Windows. It displays the files and folders in a hierarchical structure. The user can navigate through the folders by clicking on them. The user can create new folders by right-clicking and selecting New Folder. The user can move files by dragging and dropping them into the desired folder.</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9</a:t>
            </a:fld>
            <a:endParaRPr lang="es-ES"/>
          </a:p>
        </p:txBody>
      </p:sp>
    </p:spTree>
    <p:extLst>
      <p:ext uri="{BB962C8B-B14F-4D97-AF65-F5344CB8AC3E}">
        <p14:creationId xmlns:p14="http://schemas.microsoft.com/office/powerpoint/2010/main" val="3014786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DBE423-BAF2-EAB7-3874-5EFBC8F8AF4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065775C1-B5E5-2240-FBCB-2306CF1FC6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8E9D14-188F-B5E7-CC4C-22B93A78A36E}"/>
              </a:ext>
            </a:extLst>
          </p:cNvPr>
          <p:cNvSpPr>
            <a:spLocks noGrp="1"/>
          </p:cNvSpPr>
          <p:nvPr>
            <p:ph type="dt" sz="half" idx="10"/>
          </p:nvPr>
        </p:nvSpPr>
        <p:spPr/>
        <p:txBody>
          <a:bodyPr/>
          <a:lstStyle/>
          <a:p>
            <a:fld id="{43D27108-5933-47FB-991E-103D329265E6}" type="datetimeFigureOut">
              <a:rPr lang="es-ES" smtClean="0"/>
              <a:t>01/09/2024</a:t>
            </a:fld>
            <a:endParaRPr lang="es-ES"/>
          </a:p>
        </p:txBody>
      </p:sp>
      <p:sp>
        <p:nvSpPr>
          <p:cNvPr id="5" name="Marcador de pie de página 4">
            <a:extLst>
              <a:ext uri="{FF2B5EF4-FFF2-40B4-BE49-F238E27FC236}">
                <a16:creationId xmlns:a16="http://schemas.microsoft.com/office/drawing/2014/main" id="{C9489FF6-9597-C550-2E5D-78940C4BEF1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FD8B896-1BBC-9747-7427-D6C8D000B44D}"/>
              </a:ext>
            </a:extLst>
          </p:cNvPr>
          <p:cNvSpPr>
            <a:spLocks noGrp="1"/>
          </p:cNvSpPr>
          <p:nvPr>
            <p:ph type="sldNum" sz="quarter" idx="12"/>
          </p:nvPr>
        </p:nvSpPr>
        <p:spPr/>
        <p:txBody>
          <a:bodyPr/>
          <a:lstStyle/>
          <a:p>
            <a:fld id="{1C9AEB44-6685-40E1-8B9A-BBE6BEF1CF2F}" type="slidenum">
              <a:rPr lang="es-ES" smtClean="0"/>
              <a:t>‹Nº›</a:t>
            </a:fld>
            <a:endParaRPr lang="es-ES"/>
          </a:p>
        </p:txBody>
      </p:sp>
    </p:spTree>
    <p:extLst>
      <p:ext uri="{BB962C8B-B14F-4D97-AF65-F5344CB8AC3E}">
        <p14:creationId xmlns:p14="http://schemas.microsoft.com/office/powerpoint/2010/main" val="3927735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0F1C38-33ED-5B71-795B-78FC6326E4B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AB7C664-C52F-7296-FBD2-5F35C514239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3F3E996-5293-EAA8-8C43-33CCD09B172D}"/>
              </a:ext>
            </a:extLst>
          </p:cNvPr>
          <p:cNvSpPr>
            <a:spLocks noGrp="1"/>
          </p:cNvSpPr>
          <p:nvPr>
            <p:ph type="dt" sz="half" idx="10"/>
          </p:nvPr>
        </p:nvSpPr>
        <p:spPr/>
        <p:txBody>
          <a:bodyPr/>
          <a:lstStyle/>
          <a:p>
            <a:fld id="{43D27108-5933-47FB-991E-103D329265E6}" type="datetimeFigureOut">
              <a:rPr lang="es-ES" smtClean="0"/>
              <a:t>01/09/2024</a:t>
            </a:fld>
            <a:endParaRPr lang="es-ES"/>
          </a:p>
        </p:txBody>
      </p:sp>
      <p:sp>
        <p:nvSpPr>
          <p:cNvPr id="5" name="Marcador de pie de página 4">
            <a:extLst>
              <a:ext uri="{FF2B5EF4-FFF2-40B4-BE49-F238E27FC236}">
                <a16:creationId xmlns:a16="http://schemas.microsoft.com/office/drawing/2014/main" id="{E46D3937-A934-B9D9-7AAE-AB669BE09F6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8061E4-F538-218E-C8D9-354D0E02A3A2}"/>
              </a:ext>
            </a:extLst>
          </p:cNvPr>
          <p:cNvSpPr>
            <a:spLocks noGrp="1"/>
          </p:cNvSpPr>
          <p:nvPr>
            <p:ph type="sldNum" sz="quarter" idx="12"/>
          </p:nvPr>
        </p:nvSpPr>
        <p:spPr/>
        <p:txBody>
          <a:bodyPr/>
          <a:lstStyle/>
          <a:p>
            <a:fld id="{1C9AEB44-6685-40E1-8B9A-BBE6BEF1CF2F}" type="slidenum">
              <a:rPr lang="es-ES" smtClean="0"/>
              <a:t>‹Nº›</a:t>
            </a:fld>
            <a:endParaRPr lang="es-ES"/>
          </a:p>
        </p:txBody>
      </p:sp>
    </p:spTree>
    <p:extLst>
      <p:ext uri="{BB962C8B-B14F-4D97-AF65-F5344CB8AC3E}">
        <p14:creationId xmlns:p14="http://schemas.microsoft.com/office/powerpoint/2010/main" val="2516812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5E11577-26A3-CAD6-AB85-9DB8E58FCE9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DF0E00E-502D-9A93-5CF4-B4704F909E9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DCB3E9E-BE0A-551A-4FD3-F59820A19FC9}"/>
              </a:ext>
            </a:extLst>
          </p:cNvPr>
          <p:cNvSpPr>
            <a:spLocks noGrp="1"/>
          </p:cNvSpPr>
          <p:nvPr>
            <p:ph type="dt" sz="half" idx="10"/>
          </p:nvPr>
        </p:nvSpPr>
        <p:spPr/>
        <p:txBody>
          <a:bodyPr/>
          <a:lstStyle/>
          <a:p>
            <a:fld id="{43D27108-5933-47FB-991E-103D329265E6}" type="datetimeFigureOut">
              <a:rPr lang="es-ES" smtClean="0"/>
              <a:t>01/09/2024</a:t>
            </a:fld>
            <a:endParaRPr lang="es-ES"/>
          </a:p>
        </p:txBody>
      </p:sp>
      <p:sp>
        <p:nvSpPr>
          <p:cNvPr id="5" name="Marcador de pie de página 4">
            <a:extLst>
              <a:ext uri="{FF2B5EF4-FFF2-40B4-BE49-F238E27FC236}">
                <a16:creationId xmlns:a16="http://schemas.microsoft.com/office/drawing/2014/main" id="{78F7D751-A3AB-E33C-BDB1-0A7E5472A57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B1DF3B9-88A8-0BA9-31DF-A96D403768F3}"/>
              </a:ext>
            </a:extLst>
          </p:cNvPr>
          <p:cNvSpPr>
            <a:spLocks noGrp="1"/>
          </p:cNvSpPr>
          <p:nvPr>
            <p:ph type="sldNum" sz="quarter" idx="12"/>
          </p:nvPr>
        </p:nvSpPr>
        <p:spPr/>
        <p:txBody>
          <a:bodyPr/>
          <a:lstStyle/>
          <a:p>
            <a:fld id="{1C9AEB44-6685-40E1-8B9A-BBE6BEF1CF2F}" type="slidenum">
              <a:rPr lang="es-ES" smtClean="0"/>
              <a:t>‹Nº›</a:t>
            </a:fld>
            <a:endParaRPr lang="es-ES"/>
          </a:p>
        </p:txBody>
      </p:sp>
    </p:spTree>
    <p:extLst>
      <p:ext uri="{BB962C8B-B14F-4D97-AF65-F5344CB8AC3E}">
        <p14:creationId xmlns:p14="http://schemas.microsoft.com/office/powerpoint/2010/main" val="3526365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2EB78-B207-D1D4-A99A-8C3D8467014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C85503F-433A-09DA-9807-07DBD29E61A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652DACD-E67F-AE23-EF88-227A9434E4AE}"/>
              </a:ext>
            </a:extLst>
          </p:cNvPr>
          <p:cNvSpPr>
            <a:spLocks noGrp="1"/>
          </p:cNvSpPr>
          <p:nvPr>
            <p:ph type="dt" sz="half" idx="10"/>
          </p:nvPr>
        </p:nvSpPr>
        <p:spPr/>
        <p:txBody>
          <a:bodyPr/>
          <a:lstStyle/>
          <a:p>
            <a:fld id="{43D27108-5933-47FB-991E-103D329265E6}" type="datetimeFigureOut">
              <a:rPr lang="es-ES" smtClean="0"/>
              <a:t>01/09/2024</a:t>
            </a:fld>
            <a:endParaRPr lang="es-ES"/>
          </a:p>
        </p:txBody>
      </p:sp>
      <p:sp>
        <p:nvSpPr>
          <p:cNvPr id="5" name="Marcador de pie de página 4">
            <a:extLst>
              <a:ext uri="{FF2B5EF4-FFF2-40B4-BE49-F238E27FC236}">
                <a16:creationId xmlns:a16="http://schemas.microsoft.com/office/drawing/2014/main" id="{EA7338B7-B887-BFEE-881A-1BD6BF6C444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358BC24-79CB-5B17-28F6-3F83B762C7A9}"/>
              </a:ext>
            </a:extLst>
          </p:cNvPr>
          <p:cNvSpPr>
            <a:spLocks noGrp="1"/>
          </p:cNvSpPr>
          <p:nvPr>
            <p:ph type="sldNum" sz="quarter" idx="12"/>
          </p:nvPr>
        </p:nvSpPr>
        <p:spPr/>
        <p:txBody>
          <a:bodyPr/>
          <a:lstStyle/>
          <a:p>
            <a:fld id="{1C9AEB44-6685-40E1-8B9A-BBE6BEF1CF2F}" type="slidenum">
              <a:rPr lang="es-ES" smtClean="0"/>
              <a:t>‹Nº›</a:t>
            </a:fld>
            <a:endParaRPr lang="es-ES"/>
          </a:p>
        </p:txBody>
      </p:sp>
    </p:spTree>
    <p:extLst>
      <p:ext uri="{BB962C8B-B14F-4D97-AF65-F5344CB8AC3E}">
        <p14:creationId xmlns:p14="http://schemas.microsoft.com/office/powerpoint/2010/main" val="1453978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C6B5CC-976D-DB92-C3F7-5D128E99ABF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8679C8A2-36D8-B506-B9AA-D0A8FDF0108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5EC5B33-9243-7699-9799-AC2E1786CC97}"/>
              </a:ext>
            </a:extLst>
          </p:cNvPr>
          <p:cNvSpPr>
            <a:spLocks noGrp="1"/>
          </p:cNvSpPr>
          <p:nvPr>
            <p:ph type="dt" sz="half" idx="10"/>
          </p:nvPr>
        </p:nvSpPr>
        <p:spPr/>
        <p:txBody>
          <a:bodyPr/>
          <a:lstStyle/>
          <a:p>
            <a:fld id="{43D27108-5933-47FB-991E-103D329265E6}" type="datetimeFigureOut">
              <a:rPr lang="es-ES" smtClean="0"/>
              <a:t>01/09/2024</a:t>
            </a:fld>
            <a:endParaRPr lang="es-ES"/>
          </a:p>
        </p:txBody>
      </p:sp>
      <p:sp>
        <p:nvSpPr>
          <p:cNvPr id="5" name="Marcador de pie de página 4">
            <a:extLst>
              <a:ext uri="{FF2B5EF4-FFF2-40B4-BE49-F238E27FC236}">
                <a16:creationId xmlns:a16="http://schemas.microsoft.com/office/drawing/2014/main" id="{F66911B5-5653-EE7F-1244-758A08058C1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665235-9106-6F59-FB73-A8DD9B6A7058}"/>
              </a:ext>
            </a:extLst>
          </p:cNvPr>
          <p:cNvSpPr>
            <a:spLocks noGrp="1"/>
          </p:cNvSpPr>
          <p:nvPr>
            <p:ph type="sldNum" sz="quarter" idx="12"/>
          </p:nvPr>
        </p:nvSpPr>
        <p:spPr/>
        <p:txBody>
          <a:bodyPr/>
          <a:lstStyle/>
          <a:p>
            <a:fld id="{1C9AEB44-6685-40E1-8B9A-BBE6BEF1CF2F}" type="slidenum">
              <a:rPr lang="es-ES" smtClean="0"/>
              <a:t>‹Nº›</a:t>
            </a:fld>
            <a:endParaRPr lang="es-ES"/>
          </a:p>
        </p:txBody>
      </p:sp>
    </p:spTree>
    <p:extLst>
      <p:ext uri="{BB962C8B-B14F-4D97-AF65-F5344CB8AC3E}">
        <p14:creationId xmlns:p14="http://schemas.microsoft.com/office/powerpoint/2010/main" val="1836992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95E0AD-41AA-060F-347E-BA6EB1C72DB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D4FC3A8-D1EC-CC2E-1E21-B245994D544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CC3A518-D57C-7938-C9BA-9EF4ED7DDBC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E6EBD93-CFC7-5005-6AC1-5A75AE9D90F3}"/>
              </a:ext>
            </a:extLst>
          </p:cNvPr>
          <p:cNvSpPr>
            <a:spLocks noGrp="1"/>
          </p:cNvSpPr>
          <p:nvPr>
            <p:ph type="dt" sz="half" idx="10"/>
          </p:nvPr>
        </p:nvSpPr>
        <p:spPr/>
        <p:txBody>
          <a:bodyPr/>
          <a:lstStyle/>
          <a:p>
            <a:fld id="{43D27108-5933-47FB-991E-103D329265E6}" type="datetimeFigureOut">
              <a:rPr lang="es-ES" smtClean="0"/>
              <a:t>01/09/2024</a:t>
            </a:fld>
            <a:endParaRPr lang="es-ES"/>
          </a:p>
        </p:txBody>
      </p:sp>
      <p:sp>
        <p:nvSpPr>
          <p:cNvPr id="6" name="Marcador de pie de página 5">
            <a:extLst>
              <a:ext uri="{FF2B5EF4-FFF2-40B4-BE49-F238E27FC236}">
                <a16:creationId xmlns:a16="http://schemas.microsoft.com/office/drawing/2014/main" id="{E9D09712-68E5-0DF7-B0F1-FA80CF3E213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B14BF92-906E-B32A-1412-7D073F91415C}"/>
              </a:ext>
            </a:extLst>
          </p:cNvPr>
          <p:cNvSpPr>
            <a:spLocks noGrp="1"/>
          </p:cNvSpPr>
          <p:nvPr>
            <p:ph type="sldNum" sz="quarter" idx="12"/>
          </p:nvPr>
        </p:nvSpPr>
        <p:spPr/>
        <p:txBody>
          <a:bodyPr/>
          <a:lstStyle/>
          <a:p>
            <a:fld id="{1C9AEB44-6685-40E1-8B9A-BBE6BEF1CF2F}" type="slidenum">
              <a:rPr lang="es-ES" smtClean="0"/>
              <a:t>‹Nº›</a:t>
            </a:fld>
            <a:endParaRPr lang="es-ES"/>
          </a:p>
        </p:txBody>
      </p:sp>
    </p:spTree>
    <p:extLst>
      <p:ext uri="{BB962C8B-B14F-4D97-AF65-F5344CB8AC3E}">
        <p14:creationId xmlns:p14="http://schemas.microsoft.com/office/powerpoint/2010/main" val="4288791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F9B28B-C40E-3EA6-14E4-91C27EC8F1F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5F50BE9-0035-2796-BDDC-4DEAA29940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C28B7F7-0A29-45F8-0B0D-A2605BA1AA3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DE2542B-93AC-CD00-CDB4-FAB6F2DAF5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AA406A5-0AB5-DB22-FE44-B8A8D2263921}"/>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84C79852-335A-A2B0-0D25-663F48FC9281}"/>
              </a:ext>
            </a:extLst>
          </p:cNvPr>
          <p:cNvSpPr>
            <a:spLocks noGrp="1"/>
          </p:cNvSpPr>
          <p:nvPr>
            <p:ph type="dt" sz="half" idx="10"/>
          </p:nvPr>
        </p:nvSpPr>
        <p:spPr/>
        <p:txBody>
          <a:bodyPr/>
          <a:lstStyle/>
          <a:p>
            <a:fld id="{43D27108-5933-47FB-991E-103D329265E6}" type="datetimeFigureOut">
              <a:rPr lang="es-ES" smtClean="0"/>
              <a:t>01/09/2024</a:t>
            </a:fld>
            <a:endParaRPr lang="es-ES"/>
          </a:p>
        </p:txBody>
      </p:sp>
      <p:sp>
        <p:nvSpPr>
          <p:cNvPr id="8" name="Marcador de pie de página 7">
            <a:extLst>
              <a:ext uri="{FF2B5EF4-FFF2-40B4-BE49-F238E27FC236}">
                <a16:creationId xmlns:a16="http://schemas.microsoft.com/office/drawing/2014/main" id="{2F1D0EA3-2AC8-C009-A6BA-CABD9B74458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DCA15C8-28E6-F67C-161F-1813D61967EA}"/>
              </a:ext>
            </a:extLst>
          </p:cNvPr>
          <p:cNvSpPr>
            <a:spLocks noGrp="1"/>
          </p:cNvSpPr>
          <p:nvPr>
            <p:ph type="sldNum" sz="quarter" idx="12"/>
          </p:nvPr>
        </p:nvSpPr>
        <p:spPr/>
        <p:txBody>
          <a:bodyPr/>
          <a:lstStyle/>
          <a:p>
            <a:fld id="{1C9AEB44-6685-40E1-8B9A-BBE6BEF1CF2F}" type="slidenum">
              <a:rPr lang="es-ES" smtClean="0"/>
              <a:t>‹Nº›</a:t>
            </a:fld>
            <a:endParaRPr lang="es-ES"/>
          </a:p>
        </p:txBody>
      </p:sp>
    </p:spTree>
    <p:extLst>
      <p:ext uri="{BB962C8B-B14F-4D97-AF65-F5344CB8AC3E}">
        <p14:creationId xmlns:p14="http://schemas.microsoft.com/office/powerpoint/2010/main" val="2030792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9F2D39-078D-F885-45BB-19238920E2F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168559F-40AF-B100-558F-7C1FB70C15E6}"/>
              </a:ext>
            </a:extLst>
          </p:cNvPr>
          <p:cNvSpPr>
            <a:spLocks noGrp="1"/>
          </p:cNvSpPr>
          <p:nvPr>
            <p:ph type="dt" sz="half" idx="10"/>
          </p:nvPr>
        </p:nvSpPr>
        <p:spPr/>
        <p:txBody>
          <a:bodyPr/>
          <a:lstStyle/>
          <a:p>
            <a:fld id="{43D27108-5933-47FB-991E-103D329265E6}" type="datetimeFigureOut">
              <a:rPr lang="es-ES" smtClean="0"/>
              <a:t>01/09/2024</a:t>
            </a:fld>
            <a:endParaRPr lang="es-ES"/>
          </a:p>
        </p:txBody>
      </p:sp>
      <p:sp>
        <p:nvSpPr>
          <p:cNvPr id="4" name="Marcador de pie de página 3">
            <a:extLst>
              <a:ext uri="{FF2B5EF4-FFF2-40B4-BE49-F238E27FC236}">
                <a16:creationId xmlns:a16="http://schemas.microsoft.com/office/drawing/2014/main" id="{4E9328B6-051F-6AEA-1B19-D0ADC30AA265}"/>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AA38713-5AA5-D2FA-7C24-C8C0C0C144E0}"/>
              </a:ext>
            </a:extLst>
          </p:cNvPr>
          <p:cNvSpPr>
            <a:spLocks noGrp="1"/>
          </p:cNvSpPr>
          <p:nvPr>
            <p:ph type="sldNum" sz="quarter" idx="12"/>
          </p:nvPr>
        </p:nvSpPr>
        <p:spPr/>
        <p:txBody>
          <a:bodyPr/>
          <a:lstStyle/>
          <a:p>
            <a:fld id="{1C9AEB44-6685-40E1-8B9A-BBE6BEF1CF2F}" type="slidenum">
              <a:rPr lang="es-ES" smtClean="0"/>
              <a:t>‹Nº›</a:t>
            </a:fld>
            <a:endParaRPr lang="es-ES"/>
          </a:p>
        </p:txBody>
      </p:sp>
    </p:spTree>
    <p:extLst>
      <p:ext uri="{BB962C8B-B14F-4D97-AF65-F5344CB8AC3E}">
        <p14:creationId xmlns:p14="http://schemas.microsoft.com/office/powerpoint/2010/main" val="868019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137DD28-0A3B-E763-7390-0EB3F286170A}"/>
              </a:ext>
            </a:extLst>
          </p:cNvPr>
          <p:cNvSpPr>
            <a:spLocks noGrp="1"/>
          </p:cNvSpPr>
          <p:nvPr>
            <p:ph type="dt" sz="half" idx="10"/>
          </p:nvPr>
        </p:nvSpPr>
        <p:spPr/>
        <p:txBody>
          <a:bodyPr/>
          <a:lstStyle/>
          <a:p>
            <a:fld id="{43D27108-5933-47FB-991E-103D329265E6}" type="datetimeFigureOut">
              <a:rPr lang="es-ES" smtClean="0"/>
              <a:t>01/09/2024</a:t>
            </a:fld>
            <a:endParaRPr lang="es-ES"/>
          </a:p>
        </p:txBody>
      </p:sp>
      <p:sp>
        <p:nvSpPr>
          <p:cNvPr id="3" name="Marcador de pie de página 2">
            <a:extLst>
              <a:ext uri="{FF2B5EF4-FFF2-40B4-BE49-F238E27FC236}">
                <a16:creationId xmlns:a16="http://schemas.microsoft.com/office/drawing/2014/main" id="{87340BC4-92D8-187B-EFE7-9DE55E842278}"/>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18298CB-CE4D-02A1-936D-4F4E8D93A960}"/>
              </a:ext>
            </a:extLst>
          </p:cNvPr>
          <p:cNvSpPr>
            <a:spLocks noGrp="1"/>
          </p:cNvSpPr>
          <p:nvPr>
            <p:ph type="sldNum" sz="quarter" idx="12"/>
          </p:nvPr>
        </p:nvSpPr>
        <p:spPr/>
        <p:txBody>
          <a:bodyPr/>
          <a:lstStyle/>
          <a:p>
            <a:fld id="{1C9AEB44-6685-40E1-8B9A-BBE6BEF1CF2F}" type="slidenum">
              <a:rPr lang="es-ES" smtClean="0"/>
              <a:t>‹Nº›</a:t>
            </a:fld>
            <a:endParaRPr lang="es-ES"/>
          </a:p>
        </p:txBody>
      </p:sp>
    </p:spTree>
    <p:extLst>
      <p:ext uri="{BB962C8B-B14F-4D97-AF65-F5344CB8AC3E}">
        <p14:creationId xmlns:p14="http://schemas.microsoft.com/office/powerpoint/2010/main" val="565270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10EF35-0394-EAFC-61DE-671639715BE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D551FE1-7F08-AAFF-491A-1760E3A97C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E246F54-F558-5AD6-D25F-7FC3A259A2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D838AA5-8A7F-BB40-9D28-E850EE66B532}"/>
              </a:ext>
            </a:extLst>
          </p:cNvPr>
          <p:cNvSpPr>
            <a:spLocks noGrp="1"/>
          </p:cNvSpPr>
          <p:nvPr>
            <p:ph type="dt" sz="half" idx="10"/>
          </p:nvPr>
        </p:nvSpPr>
        <p:spPr/>
        <p:txBody>
          <a:bodyPr/>
          <a:lstStyle/>
          <a:p>
            <a:fld id="{43D27108-5933-47FB-991E-103D329265E6}" type="datetimeFigureOut">
              <a:rPr lang="es-ES" smtClean="0"/>
              <a:t>01/09/2024</a:t>
            </a:fld>
            <a:endParaRPr lang="es-ES"/>
          </a:p>
        </p:txBody>
      </p:sp>
      <p:sp>
        <p:nvSpPr>
          <p:cNvPr id="6" name="Marcador de pie de página 5">
            <a:extLst>
              <a:ext uri="{FF2B5EF4-FFF2-40B4-BE49-F238E27FC236}">
                <a16:creationId xmlns:a16="http://schemas.microsoft.com/office/drawing/2014/main" id="{E108D4A7-E90B-CF4C-C5B1-9BF7E84BA8F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80F200B-A848-B111-DDB9-2150D801D6BE}"/>
              </a:ext>
            </a:extLst>
          </p:cNvPr>
          <p:cNvSpPr>
            <a:spLocks noGrp="1"/>
          </p:cNvSpPr>
          <p:nvPr>
            <p:ph type="sldNum" sz="quarter" idx="12"/>
          </p:nvPr>
        </p:nvSpPr>
        <p:spPr/>
        <p:txBody>
          <a:bodyPr/>
          <a:lstStyle/>
          <a:p>
            <a:fld id="{1C9AEB44-6685-40E1-8B9A-BBE6BEF1CF2F}" type="slidenum">
              <a:rPr lang="es-ES" smtClean="0"/>
              <a:t>‹Nº›</a:t>
            </a:fld>
            <a:endParaRPr lang="es-ES"/>
          </a:p>
        </p:txBody>
      </p:sp>
    </p:spTree>
    <p:extLst>
      <p:ext uri="{BB962C8B-B14F-4D97-AF65-F5344CB8AC3E}">
        <p14:creationId xmlns:p14="http://schemas.microsoft.com/office/powerpoint/2010/main" val="1164235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0C14CD-2FC5-C09F-F9E6-8AD8174105E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63B9370-3383-C0AA-8F0E-65EBF29125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41C9D8CC-1606-7966-8C87-4A3E290DC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FEB8A5E-790D-486F-C687-7D4CC63C285B}"/>
              </a:ext>
            </a:extLst>
          </p:cNvPr>
          <p:cNvSpPr>
            <a:spLocks noGrp="1"/>
          </p:cNvSpPr>
          <p:nvPr>
            <p:ph type="dt" sz="half" idx="10"/>
          </p:nvPr>
        </p:nvSpPr>
        <p:spPr/>
        <p:txBody>
          <a:bodyPr/>
          <a:lstStyle/>
          <a:p>
            <a:fld id="{43D27108-5933-47FB-991E-103D329265E6}" type="datetimeFigureOut">
              <a:rPr lang="es-ES" smtClean="0"/>
              <a:t>01/09/2024</a:t>
            </a:fld>
            <a:endParaRPr lang="es-ES"/>
          </a:p>
        </p:txBody>
      </p:sp>
      <p:sp>
        <p:nvSpPr>
          <p:cNvPr id="6" name="Marcador de pie de página 5">
            <a:extLst>
              <a:ext uri="{FF2B5EF4-FFF2-40B4-BE49-F238E27FC236}">
                <a16:creationId xmlns:a16="http://schemas.microsoft.com/office/drawing/2014/main" id="{296433EC-8179-730A-CB54-451840D3600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4AF5860-9BFB-6A30-A652-1B4721F04DB0}"/>
              </a:ext>
            </a:extLst>
          </p:cNvPr>
          <p:cNvSpPr>
            <a:spLocks noGrp="1"/>
          </p:cNvSpPr>
          <p:nvPr>
            <p:ph type="sldNum" sz="quarter" idx="12"/>
          </p:nvPr>
        </p:nvSpPr>
        <p:spPr/>
        <p:txBody>
          <a:bodyPr/>
          <a:lstStyle/>
          <a:p>
            <a:fld id="{1C9AEB44-6685-40E1-8B9A-BBE6BEF1CF2F}" type="slidenum">
              <a:rPr lang="es-ES" smtClean="0"/>
              <a:t>‹Nº›</a:t>
            </a:fld>
            <a:endParaRPr lang="es-ES"/>
          </a:p>
        </p:txBody>
      </p:sp>
    </p:spTree>
    <p:extLst>
      <p:ext uri="{BB962C8B-B14F-4D97-AF65-F5344CB8AC3E}">
        <p14:creationId xmlns:p14="http://schemas.microsoft.com/office/powerpoint/2010/main" val="29406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B7D76D4-31B2-0030-0B16-5926DA3820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8962503-1872-0346-D9FB-4A7386B572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698B6B4-02AC-AF18-8DD5-6C5C10548D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3D27108-5933-47FB-991E-103D329265E6}" type="datetimeFigureOut">
              <a:rPr lang="es-ES" smtClean="0"/>
              <a:t>01/09/2024</a:t>
            </a:fld>
            <a:endParaRPr lang="es-ES"/>
          </a:p>
        </p:txBody>
      </p:sp>
      <p:sp>
        <p:nvSpPr>
          <p:cNvPr id="5" name="Marcador de pie de página 4">
            <a:extLst>
              <a:ext uri="{FF2B5EF4-FFF2-40B4-BE49-F238E27FC236}">
                <a16:creationId xmlns:a16="http://schemas.microsoft.com/office/drawing/2014/main" id="{87B4155D-8A6C-F5CD-008A-B6FDD765E9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CFABCEA9-1C5F-8865-FD26-BD82938B22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C9AEB44-6685-40E1-8B9A-BBE6BEF1CF2F}" type="slidenum">
              <a:rPr lang="es-ES" smtClean="0"/>
              <a:t>‹Nº›</a:t>
            </a:fld>
            <a:endParaRPr lang="es-ES"/>
          </a:p>
        </p:txBody>
      </p:sp>
    </p:spTree>
    <p:extLst>
      <p:ext uri="{BB962C8B-B14F-4D97-AF65-F5344CB8AC3E}">
        <p14:creationId xmlns:p14="http://schemas.microsoft.com/office/powerpoint/2010/main" val="2336647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FA9B6C6-A247-48A8-9A1C-1E36FA945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ítulo 1">
            <a:extLst>
              <a:ext uri="{FF2B5EF4-FFF2-40B4-BE49-F238E27FC236}">
                <a16:creationId xmlns:a16="http://schemas.microsoft.com/office/drawing/2014/main" id="{8CF1D7AF-06F1-11B0-1831-62EE7B635E10}"/>
              </a:ext>
            </a:extLst>
          </p:cNvPr>
          <p:cNvSpPr>
            <a:spLocks noGrp="1"/>
          </p:cNvSpPr>
          <p:nvPr>
            <p:ph type="ctrTitle"/>
          </p:nvPr>
        </p:nvSpPr>
        <p:spPr>
          <a:xfrm>
            <a:off x="1301261" y="590062"/>
            <a:ext cx="5409655" cy="2838938"/>
          </a:xfrm>
        </p:spPr>
        <p:txBody>
          <a:bodyPr>
            <a:normAutofit/>
          </a:bodyPr>
          <a:lstStyle/>
          <a:p>
            <a:pPr algn="l"/>
            <a:r>
              <a:rPr lang="en-US" sz="5600" dirty="0">
                <a:solidFill>
                  <a:srgbClr val="FFFFFF"/>
                </a:solidFill>
              </a:rPr>
              <a:t>Basic Computing Curriculum</a:t>
            </a:r>
            <a:endParaRPr lang="es-ES" sz="5600" dirty="0">
              <a:solidFill>
                <a:srgbClr val="FFFFFF"/>
              </a:solidFill>
            </a:endParaRPr>
          </a:p>
        </p:txBody>
      </p:sp>
      <p:sp>
        <p:nvSpPr>
          <p:cNvPr id="3" name="Subtítulo 2">
            <a:extLst>
              <a:ext uri="{FF2B5EF4-FFF2-40B4-BE49-F238E27FC236}">
                <a16:creationId xmlns:a16="http://schemas.microsoft.com/office/drawing/2014/main" id="{A2FBEC3C-3E1B-B50B-8B01-531FB5CC4AB5}"/>
              </a:ext>
            </a:extLst>
          </p:cNvPr>
          <p:cNvSpPr>
            <a:spLocks noGrp="1"/>
          </p:cNvSpPr>
          <p:nvPr>
            <p:ph type="subTitle" idx="1"/>
          </p:nvPr>
        </p:nvSpPr>
        <p:spPr>
          <a:xfrm>
            <a:off x="5222241" y="4698614"/>
            <a:ext cx="5508453" cy="1198120"/>
          </a:xfrm>
        </p:spPr>
        <p:txBody>
          <a:bodyPr>
            <a:normAutofit/>
          </a:bodyPr>
          <a:lstStyle/>
          <a:p>
            <a:pPr algn="r"/>
            <a:r>
              <a:rPr lang="en-GB" sz="2000" dirty="0">
                <a:solidFill>
                  <a:srgbClr val="FFFFFF"/>
                </a:solidFill>
              </a:rPr>
              <a:t>Session</a:t>
            </a:r>
            <a:r>
              <a:rPr lang="es-ES" sz="2000" dirty="0">
                <a:solidFill>
                  <a:srgbClr val="FFFFFF"/>
                </a:solidFill>
              </a:rPr>
              <a:t> 2: </a:t>
            </a:r>
            <a:r>
              <a:rPr lang="en-US" sz="2000" dirty="0">
                <a:solidFill>
                  <a:srgbClr val="FFFFFF"/>
                </a:solidFill>
              </a:rPr>
              <a:t>Introduction to the Operating System</a:t>
            </a:r>
            <a:endParaRPr lang="es-ES" sz="2000" dirty="0">
              <a:solidFill>
                <a:srgbClr val="FFFFFF"/>
              </a:solidFill>
            </a:endParaRPr>
          </a:p>
        </p:txBody>
      </p:sp>
      <p:sp>
        <p:nvSpPr>
          <p:cNvPr id="17"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176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9"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763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21"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20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23" name="Straight Connector 22">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1262" y="3496322"/>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859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10" presetClass="entr" presetSubtype="0" fill="hold" grpId="1" nodeType="withEffect">
                                  <p:stCondLst>
                                    <p:cond delay="250"/>
                                  </p:stCondLst>
                                  <p:iterate>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Searching files and documents">
            <a:extLst>
              <a:ext uri="{FF2B5EF4-FFF2-40B4-BE49-F238E27FC236}">
                <a16:creationId xmlns:a16="http://schemas.microsoft.com/office/drawing/2014/main" id="{D341CB23-79E4-41B1-986C-8258F0014A06}"/>
              </a:ext>
            </a:extLst>
          </p:cNvPr>
          <p:cNvPicPr>
            <a:picLocks noGrp="1" noChangeAspect="1"/>
          </p:cNvPicPr>
          <p:nvPr>
            <p:ph sz="half" idx="1"/>
          </p:nvPr>
        </p:nvPicPr>
        <p:blipFill>
          <a:blip r:embed="rId3"/>
          <a:srcRect t="4871" b="825"/>
          <a:stretch/>
        </p:blipFill>
        <p:spPr>
          <a:xfrm>
            <a:off x="20" y="535709"/>
            <a:ext cx="8229580" cy="5820640"/>
          </a:xfrm>
          <a:prstGeom prst="rect">
            <a:avLst/>
          </a:prstGeom>
        </p:spPr>
      </p:pic>
      <p:cxnSp>
        <p:nvCxnSpPr>
          <p:cNvPr id="14" name="Straight Connector 13">
            <a:extLst>
              <a:ext uri="{FF2B5EF4-FFF2-40B4-BE49-F238E27FC236}">
                <a16:creationId xmlns:a16="http://schemas.microsoft.com/office/drawing/2014/main" id="{02C7985C-B0C3-CC50-E86A-B5EBA40E01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 y="6359240"/>
            <a:ext cx="82296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208369F6-9CAF-97EE-67F3-43ABBE508A51}"/>
              </a:ext>
            </a:extLst>
          </p:cNvPr>
          <p:cNvSpPr>
            <a:spLocks noGrp="1"/>
          </p:cNvSpPr>
          <p:nvPr>
            <p:ph type="title"/>
          </p:nvPr>
        </p:nvSpPr>
        <p:spPr>
          <a:xfrm>
            <a:off x="8719126" y="979051"/>
            <a:ext cx="2811879" cy="1807048"/>
          </a:xfrm>
        </p:spPr>
        <p:txBody>
          <a:bodyPr vert="horz" lIns="91440" tIns="45720" rIns="91440" bIns="45720" rtlCol="0" anchor="b">
            <a:normAutofit/>
          </a:bodyPr>
          <a:lstStyle/>
          <a:p>
            <a:pPr>
              <a:lnSpc>
                <a:spcPct val="100000"/>
              </a:lnSpc>
            </a:pPr>
            <a:r>
              <a:rPr lang="en-US" sz="3300" b="1"/>
              <a:t>Managing and Organizing Files</a:t>
            </a:r>
          </a:p>
        </p:txBody>
      </p:sp>
      <p:sp>
        <p:nvSpPr>
          <p:cNvPr id="4" name="Marcador de contenido 3">
            <a:extLst>
              <a:ext uri="{FF2B5EF4-FFF2-40B4-BE49-F238E27FC236}">
                <a16:creationId xmlns:a16="http://schemas.microsoft.com/office/drawing/2014/main" id="{78EFF24B-526E-A32A-EBB3-6D4CA352ED1C}"/>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719128" y="2922624"/>
            <a:ext cx="2811880" cy="3409950"/>
          </a:xfrm>
        </p:spPr>
        <p:txBody>
          <a:bodyPr>
            <a:normAutofit/>
          </a:bodyPr>
          <a:lstStyle/>
          <a:p>
            <a:pPr marL="0" indent="0">
              <a:spcBef>
                <a:spcPts val="2500"/>
              </a:spcBef>
              <a:buNone/>
            </a:pPr>
            <a:endParaRPr lang="en-US" sz="1400" b="1"/>
          </a:p>
          <a:p>
            <a:pPr marL="0" lvl="1" indent="0">
              <a:buNone/>
            </a:pPr>
            <a:r>
              <a:rPr lang="en-US" sz="1400"/>
              <a:t>Users can manage and organize files by copying, deleting, creating folders and moving files into them, and searching for files using the search bar. Organized files make it easy to locate them quickly and efficiently.</a:t>
            </a:r>
            <a:endParaRPr lang="es-ES" sz="1400"/>
          </a:p>
        </p:txBody>
      </p:sp>
    </p:spTree>
    <p:extLst>
      <p:ext uri="{BB962C8B-B14F-4D97-AF65-F5344CB8AC3E}">
        <p14:creationId xmlns:p14="http://schemas.microsoft.com/office/powerpoint/2010/main" val="16461994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Hispanic teenager working on repairing computer">
            <a:extLst>
              <a:ext uri="{FF2B5EF4-FFF2-40B4-BE49-F238E27FC236}">
                <a16:creationId xmlns:a16="http://schemas.microsoft.com/office/drawing/2014/main" id="{B439B084-F6D3-4A55-9F16-CF6E5EB1D518}"/>
              </a:ext>
            </a:extLst>
          </p:cNvPr>
          <p:cNvPicPr>
            <a:picLocks noGrp="1" noChangeAspect="1"/>
          </p:cNvPicPr>
          <p:nvPr>
            <p:ph sz="half" idx="1"/>
          </p:nvPr>
        </p:nvPicPr>
        <p:blipFill>
          <a:blip r:embed="rId3"/>
          <a:srcRect r="5624" b="-1"/>
          <a:stretch/>
        </p:blipFill>
        <p:spPr>
          <a:xfrm>
            <a:off x="20" y="535709"/>
            <a:ext cx="8229580" cy="5820640"/>
          </a:xfrm>
          <a:prstGeom prst="rect">
            <a:avLst/>
          </a:prstGeom>
        </p:spPr>
      </p:pic>
      <p:cxnSp>
        <p:nvCxnSpPr>
          <p:cNvPr id="14" name="Straight Connector 13">
            <a:extLst>
              <a:ext uri="{FF2B5EF4-FFF2-40B4-BE49-F238E27FC236}">
                <a16:creationId xmlns:a16="http://schemas.microsoft.com/office/drawing/2014/main" id="{02C7985C-B0C3-CC50-E86A-B5EBA40E01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 y="6359240"/>
            <a:ext cx="82296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4E752602-2CDE-8C7C-50FD-D28502962C38}"/>
              </a:ext>
            </a:extLst>
          </p:cNvPr>
          <p:cNvSpPr>
            <a:spLocks noGrp="1"/>
          </p:cNvSpPr>
          <p:nvPr>
            <p:ph type="title"/>
          </p:nvPr>
        </p:nvSpPr>
        <p:spPr>
          <a:xfrm>
            <a:off x="8719126" y="979051"/>
            <a:ext cx="2811879" cy="1807048"/>
          </a:xfrm>
        </p:spPr>
        <p:txBody>
          <a:bodyPr vert="horz" lIns="91440" tIns="45720" rIns="91440" bIns="45720" rtlCol="0" anchor="b">
            <a:normAutofit/>
          </a:bodyPr>
          <a:lstStyle/>
          <a:p>
            <a:pPr>
              <a:lnSpc>
                <a:spcPct val="100000"/>
              </a:lnSpc>
            </a:pPr>
            <a:r>
              <a:rPr lang="en-US" sz="3600" b="1"/>
              <a:t>Practical Activity</a:t>
            </a:r>
          </a:p>
        </p:txBody>
      </p:sp>
      <p:sp>
        <p:nvSpPr>
          <p:cNvPr id="4" name="Marcador de contenido 3">
            <a:extLst>
              <a:ext uri="{FF2B5EF4-FFF2-40B4-BE49-F238E27FC236}">
                <a16:creationId xmlns:a16="http://schemas.microsoft.com/office/drawing/2014/main" id="{836B8288-2448-EED1-D2C7-507FAD59DB3C}"/>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719128" y="2922624"/>
            <a:ext cx="2811880" cy="3409950"/>
          </a:xfrm>
        </p:spPr>
        <p:txBody>
          <a:bodyPr>
            <a:normAutofit/>
          </a:bodyPr>
          <a:lstStyle/>
          <a:p>
            <a:pPr marL="0" indent="0">
              <a:spcBef>
                <a:spcPts val="2500"/>
              </a:spcBef>
              <a:buNone/>
            </a:pPr>
            <a:endParaRPr lang="en-US" sz="1400" b="1"/>
          </a:p>
          <a:p>
            <a:pPr marL="0" lvl="1" indent="0">
              <a:buNone/>
            </a:pPr>
            <a:r>
              <a:rPr lang="en-US" sz="1400"/>
              <a:t>This practical activity will give you hands-on experience in using the Operating System. You will learn how to navigate the operating system, open basic programs, and organize files into folders.</a:t>
            </a:r>
            <a:endParaRPr lang="es-ES" sz="1400"/>
          </a:p>
        </p:txBody>
      </p:sp>
    </p:spTree>
    <p:extLst>
      <p:ext uri="{BB962C8B-B14F-4D97-AF65-F5344CB8AC3E}">
        <p14:creationId xmlns:p14="http://schemas.microsoft.com/office/powerpoint/2010/main" val="15395158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Modern data center and technology background">
            <a:extLst>
              <a:ext uri="{FF2B5EF4-FFF2-40B4-BE49-F238E27FC236}">
                <a16:creationId xmlns:a16="http://schemas.microsoft.com/office/drawing/2014/main" id="{A678517C-7541-4FAE-831B-84A5BF35E20D}"/>
              </a:ext>
            </a:extLst>
          </p:cNvPr>
          <p:cNvPicPr>
            <a:picLocks noGrp="1" noChangeAspect="1"/>
          </p:cNvPicPr>
          <p:nvPr>
            <p:ph sz="half" idx="1"/>
          </p:nvPr>
        </p:nvPicPr>
        <p:blipFill>
          <a:blip r:embed="rId3"/>
          <a:srcRect l="14920" r="38068"/>
          <a:stretch/>
        </p:blipFill>
        <p:spPr>
          <a:xfrm>
            <a:off x="20" y="535709"/>
            <a:ext cx="8229580" cy="5820640"/>
          </a:xfrm>
          <a:prstGeom prst="rect">
            <a:avLst/>
          </a:prstGeom>
        </p:spPr>
      </p:pic>
      <p:cxnSp>
        <p:nvCxnSpPr>
          <p:cNvPr id="14" name="Straight Connector 13">
            <a:extLst>
              <a:ext uri="{FF2B5EF4-FFF2-40B4-BE49-F238E27FC236}">
                <a16:creationId xmlns:a16="http://schemas.microsoft.com/office/drawing/2014/main" id="{02C7985C-B0C3-CC50-E86A-B5EBA40E01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 y="6359240"/>
            <a:ext cx="82296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16C6A085-EDB0-F38C-66E8-92F3833BA783}"/>
              </a:ext>
            </a:extLst>
          </p:cNvPr>
          <p:cNvSpPr>
            <a:spLocks noGrp="1"/>
          </p:cNvSpPr>
          <p:nvPr>
            <p:ph type="title"/>
          </p:nvPr>
        </p:nvSpPr>
        <p:spPr>
          <a:xfrm>
            <a:off x="8719126" y="979051"/>
            <a:ext cx="2811879" cy="1807048"/>
          </a:xfrm>
        </p:spPr>
        <p:txBody>
          <a:bodyPr vert="horz" lIns="91440" tIns="45720" rIns="91440" bIns="45720" rtlCol="0" anchor="b">
            <a:normAutofit/>
          </a:bodyPr>
          <a:lstStyle/>
          <a:p>
            <a:pPr>
              <a:lnSpc>
                <a:spcPct val="100000"/>
              </a:lnSpc>
            </a:pPr>
            <a:r>
              <a:rPr lang="en-US" sz="3600" b="1"/>
              <a:t>Conclusion</a:t>
            </a:r>
          </a:p>
        </p:txBody>
      </p:sp>
      <p:sp>
        <p:nvSpPr>
          <p:cNvPr id="4" name="Marcador de contenido 3">
            <a:extLst>
              <a:ext uri="{FF2B5EF4-FFF2-40B4-BE49-F238E27FC236}">
                <a16:creationId xmlns:a16="http://schemas.microsoft.com/office/drawing/2014/main" id="{8E17357E-1E70-EB63-BB35-6AF7888F5E2F}"/>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719128" y="2922624"/>
            <a:ext cx="2811880" cy="3409950"/>
          </a:xfrm>
        </p:spPr>
        <p:txBody>
          <a:bodyPr>
            <a:normAutofit/>
          </a:bodyPr>
          <a:lstStyle/>
          <a:p>
            <a:pPr marL="0" indent="0">
              <a:spcBef>
                <a:spcPts val="2500"/>
              </a:spcBef>
              <a:buNone/>
            </a:pPr>
            <a:endParaRPr lang="en-US" sz="1400" b="1"/>
          </a:p>
          <a:p>
            <a:pPr marL="0" lvl="1" indent="0">
              <a:buNone/>
            </a:pPr>
            <a:r>
              <a:rPr lang="en-US" sz="1400"/>
              <a:t>Operating System is an essential part of a computer that manages the resources of the computer and acts as an interface between the user and the hardware. Understanding the basic functioning of the Operating System is important for every computer user.</a:t>
            </a:r>
            <a:endParaRPr lang="es-ES" sz="1400"/>
          </a:p>
        </p:txBody>
      </p:sp>
    </p:spTree>
    <p:extLst>
      <p:ext uri="{BB962C8B-B14F-4D97-AF65-F5344CB8AC3E}">
        <p14:creationId xmlns:p14="http://schemas.microsoft.com/office/powerpoint/2010/main" val="36120893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8FCE029E-5073-4498-8104-8427AA987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pic>
        <p:nvPicPr>
          <p:cNvPr id="5" name="Marcador de contenido 4" descr="Concept of file sharing on blackboard">
            <a:extLst>
              <a:ext uri="{FF2B5EF4-FFF2-40B4-BE49-F238E27FC236}">
                <a16:creationId xmlns:a16="http://schemas.microsoft.com/office/drawing/2014/main" id="{D5172D75-0489-4EB3-BF4D-863769A1E4DE}"/>
              </a:ext>
            </a:extLst>
          </p:cNvPr>
          <p:cNvPicPr>
            <a:picLocks noGrp="1" noChangeAspect="1"/>
          </p:cNvPicPr>
          <p:nvPr>
            <p:ph sz="half" idx="1"/>
          </p:nvPr>
        </p:nvPicPr>
        <p:blipFill>
          <a:blip r:embed="rId3"/>
          <a:srcRect l="3729" r="4088" b="1"/>
          <a:stretch/>
        </p:blipFill>
        <p:spPr>
          <a:xfrm>
            <a:off x="1" y="2613892"/>
            <a:ext cx="4946906" cy="3689359"/>
          </a:xfrm>
          <a:prstGeom prst="rect">
            <a:avLst/>
          </a:prstGeom>
        </p:spPr>
      </p:pic>
      <p:cxnSp>
        <p:nvCxnSpPr>
          <p:cNvPr id="14" name="Straight Connector 13">
            <a:extLst>
              <a:ext uri="{FF2B5EF4-FFF2-40B4-BE49-F238E27FC236}">
                <a16:creationId xmlns:a16="http://schemas.microsoft.com/office/drawing/2014/main" id="{BEFF515C-2521-4964-9DAC-2BFB8EC86A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74446"/>
            <a:ext cx="4946904"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9FEC436D-3917-661D-653F-9E9354F13D1B}"/>
              </a:ext>
            </a:extLst>
          </p:cNvPr>
          <p:cNvSpPr>
            <a:spLocks noGrp="1"/>
          </p:cNvSpPr>
          <p:nvPr>
            <p:ph type="title"/>
          </p:nvPr>
        </p:nvSpPr>
        <p:spPr>
          <a:xfrm>
            <a:off x="640080" y="914401"/>
            <a:ext cx="4306824" cy="1477817"/>
          </a:xfrm>
        </p:spPr>
        <p:txBody>
          <a:bodyPr vert="horz" lIns="91440" tIns="45720" rIns="91440" bIns="45720" rtlCol="0" anchor="t">
            <a:normAutofit/>
          </a:bodyPr>
          <a:lstStyle/>
          <a:p>
            <a:pPr>
              <a:lnSpc>
                <a:spcPct val="100000"/>
              </a:lnSpc>
            </a:pPr>
            <a:r>
              <a:rPr lang="en-US" sz="4000" b="1"/>
              <a:t>Presentation Overview</a:t>
            </a:r>
          </a:p>
        </p:txBody>
      </p:sp>
      <p:sp>
        <p:nvSpPr>
          <p:cNvPr id="4" name="Marcador de contenido 3">
            <a:extLst>
              <a:ext uri="{FF2B5EF4-FFF2-40B4-BE49-F238E27FC236}">
                <a16:creationId xmlns:a16="http://schemas.microsoft.com/office/drawing/2014/main" id="{A506D270-539A-2B77-96B4-DF1DA580260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641848" y="1014984"/>
            <a:ext cx="5889161" cy="5288267"/>
          </a:xfrm>
        </p:spPr>
        <p:txBody>
          <a:bodyPr>
            <a:normAutofit/>
          </a:bodyPr>
          <a:lstStyle/>
          <a:p>
            <a:pPr marL="0" indent="0">
              <a:spcBef>
                <a:spcPts val="2500"/>
              </a:spcBef>
              <a:buNone/>
            </a:pPr>
            <a:r>
              <a:rPr lang="en-US" sz="1400" b="1" dirty="0"/>
              <a:t>Introduction to Operating System</a:t>
            </a:r>
          </a:p>
          <a:p>
            <a:pPr marL="0" lvl="1" indent="0">
              <a:buNone/>
            </a:pPr>
            <a:r>
              <a:rPr lang="en-US" sz="1400" dirty="0"/>
              <a:t>This section will provide an overview of Operating System and its importance in the functioning of computers.</a:t>
            </a:r>
          </a:p>
          <a:p>
            <a:pPr marL="0" indent="0">
              <a:spcBef>
                <a:spcPts val="2500"/>
              </a:spcBef>
              <a:buNone/>
            </a:pPr>
            <a:r>
              <a:rPr lang="en-US" sz="1400" b="1" dirty="0"/>
              <a:t>Basic Functions of Operating System</a:t>
            </a:r>
          </a:p>
          <a:p>
            <a:pPr marL="0" lvl="1" indent="0">
              <a:buNone/>
            </a:pPr>
            <a:r>
              <a:rPr lang="en-US" sz="1400" dirty="0"/>
              <a:t>This section will explain the basic functions of an Operating System, including managing hardware resources, software applications, and user accounts.</a:t>
            </a:r>
          </a:p>
          <a:p>
            <a:pPr marL="0" indent="0">
              <a:spcBef>
                <a:spcPts val="2500"/>
              </a:spcBef>
              <a:buNone/>
            </a:pPr>
            <a:r>
              <a:rPr lang="en-US" sz="1400" b="1" dirty="0"/>
              <a:t>File Navigation and Management</a:t>
            </a:r>
          </a:p>
          <a:p>
            <a:pPr marL="0" lvl="1" indent="0">
              <a:buNone/>
            </a:pPr>
            <a:r>
              <a:rPr lang="en-US" sz="1400" dirty="0"/>
              <a:t>This section will cover file navigation and management techniques, including creating, copying, moving, and deleting files and folders.</a:t>
            </a:r>
          </a:p>
          <a:p>
            <a:pPr marL="0" indent="0">
              <a:spcBef>
                <a:spcPts val="2500"/>
              </a:spcBef>
              <a:buNone/>
            </a:pPr>
            <a:r>
              <a:rPr lang="en-US" sz="1400" b="1" dirty="0"/>
              <a:t>Hands-on Exercise</a:t>
            </a:r>
          </a:p>
          <a:p>
            <a:pPr marL="0" lvl="1" indent="0">
              <a:buNone/>
            </a:pPr>
            <a:r>
              <a:rPr lang="en-US" sz="1400" dirty="0"/>
              <a:t>This section will provide a practical activity to give hands-on experience in navigating the Operating System and organizing files into folders.</a:t>
            </a:r>
            <a:endParaRPr lang="es-ES" sz="1400" dirty="0"/>
          </a:p>
        </p:txBody>
      </p:sp>
    </p:spTree>
    <p:extLst>
      <p:ext uri="{BB962C8B-B14F-4D97-AF65-F5344CB8AC3E}">
        <p14:creationId xmlns:p14="http://schemas.microsoft.com/office/powerpoint/2010/main" val="32325143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Big data computer software database technology">
            <a:extLst>
              <a:ext uri="{FF2B5EF4-FFF2-40B4-BE49-F238E27FC236}">
                <a16:creationId xmlns:a16="http://schemas.microsoft.com/office/drawing/2014/main" id="{0B40C24B-D959-48D3-A3F5-C8A5C712500F}"/>
              </a:ext>
            </a:extLst>
          </p:cNvPr>
          <p:cNvPicPr>
            <a:picLocks noGrp="1" noChangeAspect="1"/>
          </p:cNvPicPr>
          <p:nvPr>
            <p:ph sz="half" idx="1"/>
          </p:nvPr>
        </p:nvPicPr>
        <p:blipFill>
          <a:blip r:embed="rId3"/>
          <a:srcRect l="4403" r="33724"/>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BB563260-13BB-EA06-7152-A9719D051B82}"/>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a:lnSpc>
                <a:spcPct val="100000"/>
              </a:lnSpc>
            </a:pPr>
            <a:r>
              <a:rPr lang="en-US" sz="3700" b="1"/>
              <a:t>Definition of Operating System</a:t>
            </a:r>
          </a:p>
        </p:txBody>
      </p:sp>
      <p:sp>
        <p:nvSpPr>
          <p:cNvPr id="4" name="Marcador de contenido 3">
            <a:extLst>
              <a:ext uri="{FF2B5EF4-FFF2-40B4-BE49-F238E27FC236}">
                <a16:creationId xmlns:a16="http://schemas.microsoft.com/office/drawing/2014/main" id="{ACC12131-7382-C9BA-DD3D-EF83A4E6936A}"/>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n-US" sz="1400" b="1"/>
              <a:t>Interface between User and Hardware</a:t>
            </a:r>
          </a:p>
          <a:p>
            <a:pPr marL="0" lvl="1" indent="0">
              <a:buNone/>
            </a:pPr>
            <a:r>
              <a:rPr lang="en-US" sz="1400"/>
              <a:t>The Operating System acts as an interface between the user and the hardware, allowing the user to interact with the computer and perform tasks.</a:t>
            </a:r>
          </a:p>
          <a:p>
            <a:pPr marL="0" indent="0">
              <a:spcBef>
                <a:spcPts val="2500"/>
              </a:spcBef>
              <a:buNone/>
            </a:pPr>
            <a:r>
              <a:rPr lang="en-US" sz="1400" b="1"/>
              <a:t>Resource Management</a:t>
            </a:r>
          </a:p>
          <a:p>
            <a:pPr marL="0" lvl="1" indent="0">
              <a:buNone/>
            </a:pPr>
            <a:r>
              <a:rPr lang="en-US" sz="1400"/>
              <a:t>The Operating System manages the resources of the computer, such as the processor, memory, and peripheral devices, ensuring that they are used efficiently and effectively.</a:t>
            </a:r>
          </a:p>
          <a:p>
            <a:pPr marL="0" indent="0">
              <a:spcBef>
                <a:spcPts val="2500"/>
              </a:spcBef>
              <a:buNone/>
            </a:pPr>
            <a:r>
              <a:rPr lang="en-US" sz="1400" b="1"/>
              <a:t>Types of Operating System</a:t>
            </a:r>
          </a:p>
          <a:p>
            <a:pPr marL="0" lvl="1" indent="0">
              <a:buNone/>
            </a:pPr>
            <a:r>
              <a:rPr lang="en-US" sz="1400"/>
              <a:t>There are different types of Operating System, such as Windows, Linux, and MacOS, each with its own features and capabilities.</a:t>
            </a:r>
            <a:endParaRPr lang="es-ES" sz="1400"/>
          </a:p>
        </p:txBody>
      </p:sp>
    </p:spTree>
    <p:extLst>
      <p:ext uri="{BB962C8B-B14F-4D97-AF65-F5344CB8AC3E}">
        <p14:creationId xmlns:p14="http://schemas.microsoft.com/office/powerpoint/2010/main" val="15832552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Shelves on wall with screens">
            <a:extLst>
              <a:ext uri="{FF2B5EF4-FFF2-40B4-BE49-F238E27FC236}">
                <a16:creationId xmlns:a16="http://schemas.microsoft.com/office/drawing/2014/main" id="{A2731734-F618-4C24-9C8A-DD7BB70A36D6}"/>
              </a:ext>
            </a:extLst>
          </p:cNvPr>
          <p:cNvPicPr>
            <a:picLocks noGrp="1" noChangeAspect="1"/>
          </p:cNvPicPr>
          <p:nvPr>
            <p:ph sz="half" idx="1"/>
          </p:nvPr>
        </p:nvPicPr>
        <p:blipFill>
          <a:blip r:embed="rId3"/>
          <a:srcRect l="24104" r="20830" b="2"/>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30E705B1-F804-B700-93F5-3E0EE84DC917}"/>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a:lnSpc>
                <a:spcPct val="100000"/>
              </a:lnSpc>
            </a:pPr>
            <a:r>
              <a:rPr lang="en-US" sz="4000" b="1"/>
              <a:t>Types of Operating System</a:t>
            </a:r>
          </a:p>
        </p:txBody>
      </p:sp>
      <p:sp>
        <p:nvSpPr>
          <p:cNvPr id="4" name="Marcador de contenido 3">
            <a:extLst>
              <a:ext uri="{FF2B5EF4-FFF2-40B4-BE49-F238E27FC236}">
                <a16:creationId xmlns:a16="http://schemas.microsoft.com/office/drawing/2014/main" id="{A9CA469B-A354-8625-8426-01F12FD9F68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n-US" sz="1400" b="1"/>
              <a:t>Windows</a:t>
            </a:r>
          </a:p>
          <a:p>
            <a:pPr marL="0" lvl="1" indent="0">
              <a:buNone/>
            </a:pPr>
            <a:r>
              <a:rPr lang="en-US" sz="1400"/>
              <a:t>Windows is the most widely used Operating System in the world. It is known for its user-friendly interface and ease of use. It is available in different versions, such as Windows 7, Windows 8, and Windows 10.</a:t>
            </a:r>
          </a:p>
          <a:p>
            <a:pPr marL="0" indent="0">
              <a:spcBef>
                <a:spcPts val="2500"/>
              </a:spcBef>
              <a:buNone/>
            </a:pPr>
            <a:r>
              <a:rPr lang="en-US" sz="1400" b="1"/>
              <a:t>Linux</a:t>
            </a:r>
          </a:p>
          <a:p>
            <a:pPr marL="0" lvl="1" indent="0">
              <a:buNone/>
            </a:pPr>
            <a:r>
              <a:rPr lang="en-US" sz="1400"/>
              <a:t>Linux is an open-source Operating System that is popular among developers and programmers. It is known for its security and stability.</a:t>
            </a:r>
          </a:p>
          <a:p>
            <a:pPr marL="0" indent="0">
              <a:spcBef>
                <a:spcPts val="2500"/>
              </a:spcBef>
              <a:buNone/>
            </a:pPr>
            <a:r>
              <a:rPr lang="en-US" sz="1400" b="1"/>
              <a:t>MacOS</a:t>
            </a:r>
          </a:p>
          <a:p>
            <a:pPr marL="0" lvl="1" indent="0">
              <a:buNone/>
            </a:pPr>
            <a:r>
              <a:rPr lang="en-US" sz="1400"/>
              <a:t>MacOS is the Operating System used in Apple computers. It is known for its user-friendly interface and seamless integration with other Apple products.</a:t>
            </a:r>
            <a:endParaRPr lang="es-ES" sz="1400"/>
          </a:p>
        </p:txBody>
      </p:sp>
    </p:spTree>
    <p:extLst>
      <p:ext uri="{BB962C8B-B14F-4D97-AF65-F5344CB8AC3E}">
        <p14:creationId xmlns:p14="http://schemas.microsoft.com/office/powerpoint/2010/main" val="553347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Internet messages digital concept icon on binary data code background">
            <a:extLst>
              <a:ext uri="{FF2B5EF4-FFF2-40B4-BE49-F238E27FC236}">
                <a16:creationId xmlns:a16="http://schemas.microsoft.com/office/drawing/2014/main" id="{4F1ADDD0-23FD-45E5-9A6A-B28854DD34A5}"/>
              </a:ext>
            </a:extLst>
          </p:cNvPr>
          <p:cNvPicPr>
            <a:picLocks noGrp="1" noChangeAspect="1"/>
          </p:cNvPicPr>
          <p:nvPr>
            <p:ph sz="half" idx="1"/>
          </p:nvPr>
        </p:nvPicPr>
        <p:blipFill>
          <a:blip r:embed="rId3"/>
          <a:srcRect l="17686" r="20440"/>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4B082121-386B-2A6F-A335-F5467F4C3B8C}"/>
              </a:ext>
            </a:extLst>
          </p:cNvPr>
          <p:cNvSpPr>
            <a:spLocks noGrp="1"/>
          </p:cNvSpPr>
          <p:nvPr>
            <p:ph type="title"/>
          </p:nvPr>
        </p:nvSpPr>
        <p:spPr>
          <a:xfrm>
            <a:off x="5029200" y="914400"/>
            <a:ext cx="6501810" cy="1097280"/>
          </a:xfrm>
        </p:spPr>
        <p:txBody>
          <a:bodyPr vert="horz" lIns="91440" tIns="45720" rIns="91440" bIns="45720" rtlCol="0" anchor="t">
            <a:normAutofit/>
          </a:bodyPr>
          <a:lstStyle/>
          <a:p>
            <a:r>
              <a:rPr lang="en-US" sz="3400" b="1"/>
              <a:t>Basic Functions of Operating System</a:t>
            </a:r>
          </a:p>
        </p:txBody>
      </p:sp>
      <p:sp>
        <p:nvSpPr>
          <p:cNvPr id="4" name="Marcador de contenido 3">
            <a:extLst>
              <a:ext uri="{FF2B5EF4-FFF2-40B4-BE49-F238E27FC236}">
                <a16:creationId xmlns:a16="http://schemas.microsoft.com/office/drawing/2014/main" id="{B36D3DBE-B4D4-DAA3-B54C-3D4589C4AA14}"/>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n-US" sz="1400" b="1"/>
              <a:t>Desktop Management</a:t>
            </a:r>
          </a:p>
          <a:p>
            <a:pPr marL="0" lvl="1" indent="0">
              <a:buNone/>
            </a:pPr>
            <a:r>
              <a:rPr lang="en-US" sz="1400"/>
              <a:t>Operating System manages the desktop and allows the user to customize it by changing the wallpaper, adding or removing icons, and creating folders to organize files.</a:t>
            </a:r>
          </a:p>
          <a:p>
            <a:pPr marL="0" indent="0">
              <a:spcBef>
                <a:spcPts val="2500"/>
              </a:spcBef>
              <a:buNone/>
            </a:pPr>
            <a:r>
              <a:rPr lang="en-US" sz="1400" b="1"/>
              <a:t>Window Management</a:t>
            </a:r>
          </a:p>
          <a:p>
            <a:pPr marL="0" lvl="1" indent="0">
              <a:buNone/>
            </a:pPr>
            <a:r>
              <a:rPr lang="en-US" sz="1400"/>
              <a:t>Operating System manages the windows and allows the user to open, close, and minimize them. This can be done using the mouse or keyboard shortcuts.</a:t>
            </a:r>
          </a:p>
          <a:p>
            <a:pPr marL="0" indent="0">
              <a:spcBef>
                <a:spcPts val="2500"/>
              </a:spcBef>
              <a:buNone/>
            </a:pPr>
            <a:r>
              <a:rPr lang="en-US" sz="1400" b="1"/>
              <a:t>Menu Management</a:t>
            </a:r>
          </a:p>
          <a:p>
            <a:pPr marL="0" lvl="1" indent="0">
              <a:buNone/>
            </a:pPr>
            <a:r>
              <a:rPr lang="en-US" sz="1400"/>
              <a:t>Operating System manages the menus and allows the user to access different applications and settings. The menus can be accessed using the mouse or keyboard shortcuts.</a:t>
            </a:r>
            <a:endParaRPr lang="es-ES" sz="1400"/>
          </a:p>
        </p:txBody>
      </p:sp>
    </p:spTree>
    <p:extLst>
      <p:ext uri="{BB962C8B-B14F-4D97-AF65-F5344CB8AC3E}">
        <p14:creationId xmlns:p14="http://schemas.microsoft.com/office/powerpoint/2010/main" val="23938779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8FCE029E-5073-4498-8104-8427AA987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pic>
        <p:nvPicPr>
          <p:cNvPr id="5" name="Marcador de contenido 4" descr="Security System text digital background with pc screens">
            <a:extLst>
              <a:ext uri="{FF2B5EF4-FFF2-40B4-BE49-F238E27FC236}">
                <a16:creationId xmlns:a16="http://schemas.microsoft.com/office/drawing/2014/main" id="{6C23C2C8-C5F4-425E-8432-7CC61D8F6C1F}"/>
              </a:ext>
            </a:extLst>
          </p:cNvPr>
          <p:cNvPicPr>
            <a:picLocks noGrp="1" noChangeAspect="1"/>
          </p:cNvPicPr>
          <p:nvPr>
            <p:ph sz="half" idx="1"/>
          </p:nvPr>
        </p:nvPicPr>
        <p:blipFill>
          <a:blip r:embed="rId3"/>
          <a:srcRect r="-2" b="19154"/>
          <a:stretch/>
        </p:blipFill>
        <p:spPr>
          <a:xfrm>
            <a:off x="1" y="2613892"/>
            <a:ext cx="4946906" cy="3689359"/>
          </a:xfrm>
          <a:prstGeom prst="rect">
            <a:avLst/>
          </a:prstGeom>
        </p:spPr>
      </p:pic>
      <p:cxnSp>
        <p:nvCxnSpPr>
          <p:cNvPr id="14" name="Straight Connector 13">
            <a:extLst>
              <a:ext uri="{FF2B5EF4-FFF2-40B4-BE49-F238E27FC236}">
                <a16:creationId xmlns:a16="http://schemas.microsoft.com/office/drawing/2014/main" id="{BEFF515C-2521-4964-9DAC-2BFB8EC86A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74446"/>
            <a:ext cx="4946904"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34876D6F-1137-831B-5168-6CA2E47135B3}"/>
              </a:ext>
            </a:extLst>
          </p:cNvPr>
          <p:cNvSpPr>
            <a:spLocks noGrp="1"/>
          </p:cNvSpPr>
          <p:nvPr>
            <p:ph type="title"/>
          </p:nvPr>
        </p:nvSpPr>
        <p:spPr>
          <a:xfrm>
            <a:off x="640080" y="914401"/>
            <a:ext cx="4306824" cy="1477817"/>
          </a:xfrm>
        </p:spPr>
        <p:txBody>
          <a:bodyPr vert="horz" lIns="91440" tIns="45720" rIns="91440" bIns="45720" rtlCol="0" anchor="t">
            <a:normAutofit/>
          </a:bodyPr>
          <a:lstStyle/>
          <a:p>
            <a:pPr>
              <a:lnSpc>
                <a:spcPct val="100000"/>
              </a:lnSpc>
            </a:pPr>
            <a:r>
              <a:rPr lang="en-US" sz="3700" b="1"/>
              <a:t>Desktop, Windows, Icons and Menus</a:t>
            </a:r>
          </a:p>
        </p:txBody>
      </p:sp>
      <p:sp>
        <p:nvSpPr>
          <p:cNvPr id="4" name="Marcador de contenido 3">
            <a:extLst>
              <a:ext uri="{FF2B5EF4-FFF2-40B4-BE49-F238E27FC236}">
                <a16:creationId xmlns:a16="http://schemas.microsoft.com/office/drawing/2014/main" id="{610056E8-7787-1B62-B9FA-A2D62F20CD2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641848" y="1014984"/>
            <a:ext cx="5889161" cy="5288267"/>
          </a:xfrm>
        </p:spPr>
        <p:txBody>
          <a:bodyPr>
            <a:normAutofit/>
          </a:bodyPr>
          <a:lstStyle/>
          <a:p>
            <a:pPr marL="0" indent="0">
              <a:spcBef>
                <a:spcPts val="2500"/>
              </a:spcBef>
              <a:buNone/>
            </a:pPr>
            <a:r>
              <a:rPr lang="en-US" sz="1400" b="1"/>
              <a:t>Desktop</a:t>
            </a:r>
          </a:p>
          <a:p>
            <a:pPr marL="0" lvl="1" indent="0">
              <a:buNone/>
            </a:pPr>
            <a:r>
              <a:rPr lang="en-US" sz="1400"/>
              <a:t>The desktop is the initial screen that appears when a user logs into the computer. It contains icons and shortcuts to different programs and files that enable easy access.</a:t>
            </a:r>
          </a:p>
          <a:p>
            <a:pPr marL="0" indent="0">
              <a:spcBef>
                <a:spcPts val="2500"/>
              </a:spcBef>
              <a:buNone/>
            </a:pPr>
            <a:r>
              <a:rPr lang="en-US" sz="1400" b="1"/>
              <a:t>Windows</a:t>
            </a:r>
          </a:p>
          <a:p>
            <a:pPr marL="0" lvl="1" indent="0">
              <a:buNone/>
            </a:pPr>
            <a:r>
              <a:rPr lang="en-US" sz="1400"/>
              <a:t>Windows are individual screens that pop up when a program is opened. Multiple windows can be opened and arranged to increase productivity.</a:t>
            </a:r>
          </a:p>
          <a:p>
            <a:pPr marL="0" indent="0">
              <a:spcBef>
                <a:spcPts val="2500"/>
              </a:spcBef>
              <a:buNone/>
            </a:pPr>
            <a:r>
              <a:rPr lang="en-US" sz="1400" b="1"/>
              <a:t>Icons</a:t>
            </a:r>
          </a:p>
          <a:p>
            <a:pPr marL="0" lvl="1" indent="0">
              <a:buNone/>
            </a:pPr>
            <a:r>
              <a:rPr lang="en-US" sz="1400"/>
              <a:t>Icons are small images that represent different programs or files. They help users to quickly identify and access the required file or software.</a:t>
            </a:r>
          </a:p>
          <a:p>
            <a:pPr marL="0" indent="0">
              <a:spcBef>
                <a:spcPts val="2500"/>
              </a:spcBef>
              <a:buNone/>
            </a:pPr>
            <a:r>
              <a:rPr lang="en-US" sz="1400" b="1"/>
              <a:t>Menus</a:t>
            </a:r>
          </a:p>
          <a:p>
            <a:pPr marL="0" lvl="1" indent="0">
              <a:buNone/>
            </a:pPr>
            <a:r>
              <a:rPr lang="en-US" sz="1400"/>
              <a:t>Menus are the lists of commands or options that appear when a user clicks on the icon or right-clicks on the desktop. They enable users to perform various operations and customize their computing experience.</a:t>
            </a:r>
            <a:endParaRPr lang="es-ES" sz="1400"/>
          </a:p>
        </p:txBody>
      </p:sp>
    </p:spTree>
    <p:extLst>
      <p:ext uri="{BB962C8B-B14F-4D97-AF65-F5344CB8AC3E}">
        <p14:creationId xmlns:p14="http://schemas.microsoft.com/office/powerpoint/2010/main" val="1623877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Modern Laptop computers on a white background">
            <a:extLst>
              <a:ext uri="{FF2B5EF4-FFF2-40B4-BE49-F238E27FC236}">
                <a16:creationId xmlns:a16="http://schemas.microsoft.com/office/drawing/2014/main" id="{2BEA3596-3DE8-4880-A8D8-7362FB81DEFA}"/>
              </a:ext>
            </a:extLst>
          </p:cNvPr>
          <p:cNvPicPr>
            <a:picLocks noGrp="1" noChangeAspect="1"/>
          </p:cNvPicPr>
          <p:nvPr>
            <p:ph sz="half" idx="1"/>
          </p:nvPr>
        </p:nvPicPr>
        <p:blipFill>
          <a:blip r:embed="rId3"/>
          <a:srcRect l="21903" r="23031" b="2"/>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31B69F25-9534-A49D-6441-C97164761555}"/>
              </a:ext>
            </a:extLst>
          </p:cNvPr>
          <p:cNvSpPr>
            <a:spLocks noGrp="1"/>
          </p:cNvSpPr>
          <p:nvPr>
            <p:ph type="title"/>
          </p:nvPr>
        </p:nvSpPr>
        <p:spPr>
          <a:xfrm>
            <a:off x="5029200" y="914400"/>
            <a:ext cx="6501810" cy="1097280"/>
          </a:xfrm>
        </p:spPr>
        <p:txBody>
          <a:bodyPr vert="horz" lIns="91440" tIns="45720" rIns="91440" bIns="45720" rtlCol="0" anchor="t">
            <a:normAutofit/>
          </a:bodyPr>
          <a:lstStyle/>
          <a:p>
            <a:r>
              <a:rPr lang="en-US" sz="3400" b="1"/>
              <a:t>Opening, Closing, and Minimizing Windows</a:t>
            </a:r>
          </a:p>
        </p:txBody>
      </p:sp>
      <p:sp>
        <p:nvSpPr>
          <p:cNvPr id="4" name="Marcador de contenido 3">
            <a:extLst>
              <a:ext uri="{FF2B5EF4-FFF2-40B4-BE49-F238E27FC236}">
                <a16:creationId xmlns:a16="http://schemas.microsoft.com/office/drawing/2014/main" id="{C4E696F9-EF3E-87AC-738D-B40B53BC7DE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n-US" sz="1400" b="1"/>
              <a:t>Opening Windows</a:t>
            </a:r>
          </a:p>
          <a:p>
            <a:pPr marL="0" lvl="1" indent="0">
              <a:buNone/>
            </a:pPr>
            <a:r>
              <a:rPr lang="en-US" sz="1400"/>
              <a:t>Windows can be opened by double-clicking on the icon or by clicking on the taskbar.</a:t>
            </a:r>
          </a:p>
          <a:p>
            <a:pPr marL="0" indent="0">
              <a:spcBef>
                <a:spcPts val="2500"/>
              </a:spcBef>
              <a:buNone/>
            </a:pPr>
            <a:r>
              <a:rPr lang="en-US" sz="1400" b="1"/>
              <a:t>Closing Windows</a:t>
            </a:r>
          </a:p>
          <a:p>
            <a:pPr marL="0" lvl="1" indent="0">
              <a:buNone/>
            </a:pPr>
            <a:r>
              <a:rPr lang="en-US" sz="1400"/>
              <a:t>Windows can be closed by clicking on the X button or by using the Alt + F4 keyboard shortcut.</a:t>
            </a:r>
          </a:p>
          <a:p>
            <a:pPr marL="0" indent="0">
              <a:spcBef>
                <a:spcPts val="2500"/>
              </a:spcBef>
              <a:buNone/>
            </a:pPr>
            <a:r>
              <a:rPr lang="en-US" sz="1400" b="1"/>
              <a:t>Minimizing Windows</a:t>
            </a:r>
          </a:p>
          <a:p>
            <a:pPr marL="0" lvl="1" indent="0">
              <a:buNone/>
            </a:pPr>
            <a:r>
              <a:rPr lang="en-US" sz="1400"/>
              <a:t>Windows can be minimized by clicking on the minimize button or by using the Windows + Down Arrow keyboard shortcut.</a:t>
            </a:r>
            <a:endParaRPr lang="es-ES" sz="1400"/>
          </a:p>
        </p:txBody>
      </p:sp>
    </p:spTree>
    <p:extLst>
      <p:ext uri="{BB962C8B-B14F-4D97-AF65-F5344CB8AC3E}">
        <p14:creationId xmlns:p14="http://schemas.microsoft.com/office/powerpoint/2010/main" val="1897249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Laptop connected to folder - isolated on white with clipping path">
            <a:extLst>
              <a:ext uri="{FF2B5EF4-FFF2-40B4-BE49-F238E27FC236}">
                <a16:creationId xmlns:a16="http://schemas.microsoft.com/office/drawing/2014/main" id="{C47F3D04-9C0F-4E64-BA71-1C17D1830902}"/>
              </a:ext>
            </a:extLst>
          </p:cNvPr>
          <p:cNvPicPr>
            <a:picLocks noGrp="1" noChangeAspect="1"/>
          </p:cNvPicPr>
          <p:nvPr>
            <p:ph sz="half" idx="1"/>
          </p:nvPr>
        </p:nvPicPr>
        <p:blipFill>
          <a:blip r:embed="rId3"/>
          <a:srcRect l="8126" r="30001"/>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DAC423B4-7CAB-DB3A-3A8D-873953C72955}"/>
              </a:ext>
            </a:extLst>
          </p:cNvPr>
          <p:cNvSpPr>
            <a:spLocks noGrp="1"/>
          </p:cNvSpPr>
          <p:nvPr>
            <p:ph type="title"/>
          </p:nvPr>
        </p:nvSpPr>
        <p:spPr>
          <a:xfrm>
            <a:off x="5029200" y="914400"/>
            <a:ext cx="6501810" cy="1097280"/>
          </a:xfrm>
        </p:spPr>
        <p:txBody>
          <a:bodyPr vert="horz" lIns="91440" tIns="45720" rIns="91440" bIns="45720" rtlCol="0" anchor="t">
            <a:normAutofit/>
          </a:bodyPr>
          <a:lstStyle/>
          <a:p>
            <a:r>
              <a:rPr lang="en-US" sz="3400" b="1"/>
              <a:t>File Navigation and Management</a:t>
            </a:r>
          </a:p>
        </p:txBody>
      </p:sp>
      <p:sp>
        <p:nvSpPr>
          <p:cNvPr id="4" name="Marcador de contenido 3">
            <a:extLst>
              <a:ext uri="{FF2B5EF4-FFF2-40B4-BE49-F238E27FC236}">
                <a16:creationId xmlns:a16="http://schemas.microsoft.com/office/drawing/2014/main" id="{B869A5CB-EED2-6AC6-C05E-F682482D2DB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n-US" sz="1400" b="1"/>
              <a:t>Navigation</a:t>
            </a:r>
          </a:p>
          <a:p>
            <a:pPr marL="0" lvl="1" indent="0">
              <a:buNone/>
            </a:pPr>
            <a:r>
              <a:rPr lang="en-US" sz="1400"/>
              <a:t>File Explorer allows the user to easily navigate through files and folders on the computer, helping to quickly locate files and organize them efficiently.</a:t>
            </a:r>
          </a:p>
          <a:p>
            <a:pPr marL="0" indent="0">
              <a:spcBef>
                <a:spcPts val="2500"/>
              </a:spcBef>
              <a:buNone/>
            </a:pPr>
            <a:r>
              <a:rPr lang="en-US" sz="1400" b="1"/>
              <a:t>File and Folder Management</a:t>
            </a:r>
          </a:p>
          <a:p>
            <a:pPr marL="0" lvl="1" indent="0">
              <a:buNone/>
            </a:pPr>
            <a:r>
              <a:rPr lang="en-US" sz="1400"/>
              <a:t>File Explorer makes it easy to create, delete, and move files and folders, allowing users to efficiently manage their files and keep their computer organized.</a:t>
            </a:r>
          </a:p>
          <a:p>
            <a:pPr marL="0" indent="0">
              <a:spcBef>
                <a:spcPts val="2500"/>
              </a:spcBef>
              <a:buNone/>
            </a:pPr>
            <a:r>
              <a:rPr lang="en-US" sz="1400" b="1"/>
              <a:t>Search</a:t>
            </a:r>
          </a:p>
          <a:p>
            <a:pPr marL="0" lvl="1" indent="0">
              <a:buNone/>
            </a:pPr>
            <a:r>
              <a:rPr lang="en-US" sz="1400"/>
              <a:t>File Explorer provides a search bar that allows the user to quickly find files on their computer. This feature helps users save time by avoiding the need to manually locate files and folders.</a:t>
            </a:r>
            <a:endParaRPr lang="es-ES" sz="1400"/>
          </a:p>
        </p:txBody>
      </p:sp>
    </p:spTree>
    <p:extLst>
      <p:ext uri="{BB962C8B-B14F-4D97-AF65-F5344CB8AC3E}">
        <p14:creationId xmlns:p14="http://schemas.microsoft.com/office/powerpoint/2010/main" val="40864327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quot;Set of icons for organisation.  Includes documents, search icons, folders, etc  Hi Res raster file.Note that all images are my own design.&quot;">
            <a:extLst>
              <a:ext uri="{FF2B5EF4-FFF2-40B4-BE49-F238E27FC236}">
                <a16:creationId xmlns:a16="http://schemas.microsoft.com/office/drawing/2014/main" id="{3485078F-1C4A-41E9-9834-B2E1BF3C9075}"/>
              </a:ext>
            </a:extLst>
          </p:cNvPr>
          <p:cNvPicPr>
            <a:picLocks noGrp="1" noChangeAspect="1"/>
          </p:cNvPicPr>
          <p:nvPr>
            <p:ph sz="half" idx="1"/>
          </p:nvPr>
        </p:nvPicPr>
        <p:blipFill>
          <a:blip r:embed="rId3"/>
          <a:srcRect r="17504" b="1"/>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10727786-64A4-A636-5593-830594B299AA}"/>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a:lnSpc>
                <a:spcPct val="100000"/>
              </a:lnSpc>
            </a:pPr>
            <a:r>
              <a:rPr lang="en-US" sz="4000" b="1"/>
              <a:t>File Explorer</a:t>
            </a:r>
          </a:p>
        </p:txBody>
      </p:sp>
      <p:sp>
        <p:nvSpPr>
          <p:cNvPr id="4" name="Marcador de contenido 3">
            <a:extLst>
              <a:ext uri="{FF2B5EF4-FFF2-40B4-BE49-F238E27FC236}">
                <a16:creationId xmlns:a16="http://schemas.microsoft.com/office/drawing/2014/main" id="{C304A0EC-4D13-0020-AD36-70B915342503}"/>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n-US" sz="1400" b="1"/>
              <a:t>Navigating Files and Folders</a:t>
            </a:r>
          </a:p>
          <a:p>
            <a:pPr marL="0" lvl="1" indent="0">
              <a:buNone/>
            </a:pPr>
            <a:r>
              <a:rPr lang="en-US" sz="1400"/>
              <a:t>File Explorer provides a hierarchical structure for navigating files and folders in Windows, allowing users to easily locate and access their desired files or folders.</a:t>
            </a:r>
          </a:p>
          <a:p>
            <a:pPr marL="0" indent="0">
              <a:spcBef>
                <a:spcPts val="2500"/>
              </a:spcBef>
              <a:buNone/>
            </a:pPr>
            <a:r>
              <a:rPr lang="en-US" sz="1400" b="1"/>
              <a:t>Creating New Folders</a:t>
            </a:r>
          </a:p>
          <a:p>
            <a:pPr marL="0" lvl="1" indent="0">
              <a:buNone/>
            </a:pPr>
            <a:r>
              <a:rPr lang="en-US" sz="1400"/>
              <a:t>Users can create new folders in File Explorer by simply right-clicking and selecting New Folder, allowing them to easily organize and manage their files.</a:t>
            </a:r>
          </a:p>
          <a:p>
            <a:pPr marL="0" indent="0">
              <a:spcBef>
                <a:spcPts val="2500"/>
              </a:spcBef>
              <a:buNone/>
            </a:pPr>
            <a:r>
              <a:rPr lang="en-US" sz="1400" b="1"/>
              <a:t>Moving Files</a:t>
            </a:r>
          </a:p>
          <a:p>
            <a:pPr marL="0" lvl="1" indent="0">
              <a:buNone/>
            </a:pPr>
            <a:r>
              <a:rPr lang="en-US" sz="1400"/>
              <a:t>File Explorer allows users to easily move files between folders by simply dragging and dropping them into the desired folder, making it a convenient tool for managing files.</a:t>
            </a:r>
            <a:endParaRPr lang="es-ES" sz="1400"/>
          </a:p>
        </p:txBody>
      </p:sp>
    </p:spTree>
    <p:extLst>
      <p:ext uri="{BB962C8B-B14F-4D97-AF65-F5344CB8AC3E}">
        <p14:creationId xmlns:p14="http://schemas.microsoft.com/office/powerpoint/2010/main" val="35531326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260</TotalTime>
  <Words>1553</Words>
  <Application>Microsoft Office PowerPoint</Application>
  <PresentationFormat>Panorámica</PresentationFormat>
  <Paragraphs>95</Paragraphs>
  <Slides>12</Slides>
  <Notes>12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12</vt:i4>
      </vt:variant>
    </vt:vector>
  </HeadingPairs>
  <TitlesOfParts>
    <vt:vector size="17" baseType="lpstr">
      <vt:lpstr>Aptos</vt:lpstr>
      <vt:lpstr>Aptos Display</vt:lpstr>
      <vt:lpstr>Arial</vt:lpstr>
      <vt:lpstr>Grandview Display</vt:lpstr>
      <vt:lpstr>Tema de Office</vt:lpstr>
      <vt:lpstr>Basic Computing Curriculum</vt:lpstr>
      <vt:lpstr>Presentation Overview</vt:lpstr>
      <vt:lpstr>Definition of Operating System</vt:lpstr>
      <vt:lpstr>Types of Operating System</vt:lpstr>
      <vt:lpstr>Basic Functions of Operating System</vt:lpstr>
      <vt:lpstr>Desktop, Windows, Icons and Menus</vt:lpstr>
      <vt:lpstr>Opening, Closing, and Minimizing Windows</vt:lpstr>
      <vt:lpstr>File Navigation and Management</vt:lpstr>
      <vt:lpstr>File Explorer</vt:lpstr>
      <vt:lpstr>Managing and Organizing Files</vt:lpstr>
      <vt:lpstr>Practical Activity</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Manel Mena</dc:creator>
  <cp:lastModifiedBy>Manel Mena</cp:lastModifiedBy>
  <cp:revision>5</cp:revision>
  <dcterms:created xsi:type="dcterms:W3CDTF">2024-08-26T14:14:55Z</dcterms:created>
  <dcterms:modified xsi:type="dcterms:W3CDTF">2024-09-01T09:19:09Z</dcterms:modified>
</cp:coreProperties>
</file>